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6"/>
  </p:notesMasterIdLst>
  <p:sldIdLst>
    <p:sldId id="256" r:id="rId2"/>
    <p:sldId id="261" r:id="rId3"/>
    <p:sldId id="371" r:id="rId4"/>
    <p:sldId id="374" r:id="rId5"/>
    <p:sldId id="373" r:id="rId6"/>
    <p:sldId id="372" r:id="rId7"/>
    <p:sldId id="375" r:id="rId8"/>
    <p:sldId id="376" r:id="rId9"/>
    <p:sldId id="377" r:id="rId10"/>
    <p:sldId id="270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  <p:sldId id="416" r:id="rId50"/>
    <p:sldId id="417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25" r:id="rId59"/>
    <p:sldId id="426" r:id="rId60"/>
    <p:sldId id="427" r:id="rId61"/>
    <p:sldId id="428" r:id="rId62"/>
    <p:sldId id="429" r:id="rId63"/>
    <p:sldId id="430" r:id="rId64"/>
    <p:sldId id="431" r:id="rId65"/>
    <p:sldId id="432" r:id="rId66"/>
    <p:sldId id="433" r:id="rId67"/>
    <p:sldId id="434" r:id="rId68"/>
    <p:sldId id="435" r:id="rId69"/>
    <p:sldId id="436" r:id="rId70"/>
    <p:sldId id="437" r:id="rId71"/>
    <p:sldId id="438" r:id="rId72"/>
    <p:sldId id="439" r:id="rId73"/>
    <p:sldId id="440" r:id="rId74"/>
    <p:sldId id="441" r:id="rId75"/>
    <p:sldId id="442" r:id="rId76"/>
    <p:sldId id="443" r:id="rId77"/>
    <p:sldId id="444" r:id="rId78"/>
    <p:sldId id="445" r:id="rId79"/>
    <p:sldId id="446" r:id="rId80"/>
    <p:sldId id="447" r:id="rId81"/>
    <p:sldId id="448" r:id="rId82"/>
    <p:sldId id="449" r:id="rId83"/>
    <p:sldId id="450" r:id="rId84"/>
    <p:sldId id="451" r:id="rId85"/>
    <p:sldId id="452" r:id="rId86"/>
    <p:sldId id="453" r:id="rId87"/>
    <p:sldId id="454" r:id="rId88"/>
    <p:sldId id="455" r:id="rId89"/>
    <p:sldId id="456" r:id="rId90"/>
    <p:sldId id="457" r:id="rId91"/>
    <p:sldId id="458" r:id="rId92"/>
    <p:sldId id="459" r:id="rId93"/>
    <p:sldId id="460" r:id="rId94"/>
    <p:sldId id="461" r:id="rId95"/>
    <p:sldId id="462" r:id="rId96"/>
    <p:sldId id="463" r:id="rId97"/>
    <p:sldId id="464" r:id="rId98"/>
    <p:sldId id="465" r:id="rId99"/>
    <p:sldId id="466" r:id="rId100"/>
    <p:sldId id="467" r:id="rId101"/>
    <p:sldId id="468" r:id="rId102"/>
    <p:sldId id="469" r:id="rId103"/>
    <p:sldId id="470" r:id="rId104"/>
    <p:sldId id="471" r:id="rId10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07"/>
      <p:bold r:id="rId108"/>
      <p:italic r:id="rId109"/>
      <p:boldItalic r:id="rId110"/>
    </p:embeddedFont>
    <p:embeddedFont>
      <p:font typeface="Century Gothic" panose="020B0502020202020204" pitchFamily="34" charset="0"/>
      <p:regular r:id="rId111"/>
      <p:bold r:id="rId112"/>
      <p:italic r:id="rId113"/>
      <p:boldItalic r:id="rId1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9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20" y="4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https://medium.com/rodrigo-soares/algoritmo-de-regress%C3%A3o-linear-introdu%C3%A7%C3%A3o-e-implementa%C3%A7%C3%A3o-d74da88b637e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07/01/2025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Treinamento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Supervisionado</a:t>
            </a:r>
            <a:endParaRPr sz="4000" b="1" i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6386" name="Picture 2" descr="Aprendizado de Máquina em Econom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4350" y="1352550"/>
            <a:ext cx="2143125" cy="2143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Imagem em RGB (colorida)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6" name="AutoShape 2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8" name="AutoShape 4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81620"/>
            <a:ext cx="9144000" cy="368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64971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101</a:t>
            </a:fld>
            <a:endParaRPr lang="pt-BR" dirty="0"/>
          </a:p>
        </p:txBody>
      </p:sp>
      <p:pic>
        <p:nvPicPr>
          <p:cNvPr id="96258" name="Picture 2" descr="Diferença entre computação gráfica e processamento de imagens/Differences  between graphic computer and image processing | Maycol de Alenca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718625"/>
            <a:ext cx="4743462" cy="4049844"/>
          </a:xfrm>
          <a:prstGeom prst="rect">
            <a:avLst/>
          </a:prstGeom>
          <a:noFill/>
        </p:spPr>
      </p:pic>
      <p:sp>
        <p:nvSpPr>
          <p:cNvPr id="9" name="Elipse 8"/>
          <p:cNvSpPr/>
          <p:nvPr/>
        </p:nvSpPr>
        <p:spPr>
          <a:xfrm>
            <a:off x="142844" y="2464593"/>
            <a:ext cx="1571636" cy="48220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Criação</a:t>
            </a:r>
          </a:p>
        </p:txBody>
      </p:sp>
      <p:sp>
        <p:nvSpPr>
          <p:cNvPr id="10" name="Elipse 9"/>
          <p:cNvSpPr/>
          <p:nvPr/>
        </p:nvSpPr>
        <p:spPr>
          <a:xfrm>
            <a:off x="5429256" y="1071552"/>
            <a:ext cx="1571636" cy="48220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Análise</a:t>
            </a:r>
          </a:p>
        </p:txBody>
      </p:sp>
      <p:sp>
        <p:nvSpPr>
          <p:cNvPr id="11" name="Elipse 10"/>
          <p:cNvSpPr/>
          <p:nvPr/>
        </p:nvSpPr>
        <p:spPr>
          <a:xfrm>
            <a:off x="6929454" y="2464593"/>
            <a:ext cx="1571636" cy="48220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União</a:t>
            </a:r>
          </a:p>
        </p:txBody>
      </p:sp>
      <p:sp>
        <p:nvSpPr>
          <p:cNvPr id="12" name="Elipse 11"/>
          <p:cNvSpPr/>
          <p:nvPr/>
        </p:nvSpPr>
        <p:spPr>
          <a:xfrm>
            <a:off x="6858016" y="3321849"/>
            <a:ext cx="1857388" cy="64294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Inteligência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rot="5400000">
            <a:off x="7582120" y="3133530"/>
            <a:ext cx="267893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4953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Aplicação real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6" name="AutoShape 2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8" name="AutoShape 4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82369"/>
            <a:ext cx="9144000" cy="402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813164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</a:rPr>
              <a:t>Exemplo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</a:rPr>
              <a:t> de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</a:rPr>
              <a:t>binarização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Aplicação real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6" name="AutoShape 2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8" name="AutoShape 4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98258"/>
            <a:ext cx="6559335" cy="25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7123" y="562929"/>
            <a:ext cx="2796877" cy="331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997242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7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Treinamento</a:t>
            </a:r>
            <a:endParaRPr lang="en-US" sz="45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u="none" strike="noStrike" cap="none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Supervisionado</a:t>
            </a:r>
            <a:endParaRPr sz="4000" b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16386" name="Picture 2" descr="Aprendizado de Máquina em Econom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9125" y="1743075"/>
            <a:ext cx="2143125" cy="2143125"/>
          </a:xfrm>
          <a:prstGeom prst="rect">
            <a:avLst/>
          </a:prstGeom>
          <a:noFill/>
        </p:spPr>
      </p:pic>
      <p:pic>
        <p:nvPicPr>
          <p:cNvPr id="6" name="Picture 2" descr="Deep learning - Free electronics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1" y="3419475"/>
            <a:ext cx="1724024" cy="1724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050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703895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236220" y="31327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4338" name="Picture 2" descr="Deep learning - Free electronics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9676" y="2724150"/>
            <a:ext cx="2419349" cy="2419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3486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O aprendizado supervisionado é a tarefa de aprendizado de máquina que consiste em aprender uma função que mapeia uma entrada para uma saída com base em pares de entrada-saída de exemplo.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Aprendizado de Máquina em Econom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6075" y="2495550"/>
            <a:ext cx="2143125" cy="2143125"/>
          </a:xfrm>
          <a:prstGeom prst="rect">
            <a:avLst/>
          </a:prstGeom>
          <a:noFill/>
        </p:spPr>
      </p:pic>
      <p:pic>
        <p:nvPicPr>
          <p:cNvPr id="13" name="Picture 2" descr="Deep learning - Free electronic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4026" y="2295525"/>
            <a:ext cx="2486024" cy="2486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653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482" name="Picture 2" descr="Aprendizado por Reforço #1— Introdução | by Enzo Cardeal Neves | Turing  Talk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3049" y="1049605"/>
            <a:ext cx="5394325" cy="3709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114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dirty="0">
                <a:solidFill>
                  <a:srgbClr val="FF0000"/>
                </a:solidFill>
              </a:rPr>
              <a:t>O </a:t>
            </a:r>
            <a:r>
              <a:rPr lang="pt-BR" sz="3600" b="1" dirty="0">
                <a:solidFill>
                  <a:srgbClr val="FF0000"/>
                </a:solidFill>
              </a:rPr>
              <a:t>algoritmo</a:t>
            </a:r>
            <a:r>
              <a:rPr lang="pt-BR" sz="3600" dirty="0">
                <a:solidFill>
                  <a:srgbClr val="FF0000"/>
                </a:solidFill>
              </a:rPr>
              <a:t> </a:t>
            </a:r>
            <a:r>
              <a:rPr lang="pt-BR" sz="3600" i="1" dirty="0" err="1">
                <a:solidFill>
                  <a:srgbClr val="FF0000"/>
                </a:solidFill>
              </a:rPr>
              <a:t>Backpropagation</a:t>
            </a:r>
            <a:endParaRPr lang="pt-BR" sz="3600" i="1" dirty="0">
              <a:solidFill>
                <a:srgbClr val="FF0000"/>
              </a:solidFill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2200" dirty="0">
                <a:latin typeface="Arial Narrow" pitchFamily="34" charset="0"/>
              </a:rPr>
              <a:t>Basicamente, a </a:t>
            </a:r>
            <a:r>
              <a:rPr lang="pt-BR" sz="2200" b="1" dirty="0">
                <a:latin typeface="Arial Narrow" pitchFamily="34" charset="0"/>
              </a:rPr>
              <a:t>rede</a:t>
            </a:r>
            <a:r>
              <a:rPr lang="pt-BR" sz="2200" dirty="0">
                <a:latin typeface="Arial Narrow" pitchFamily="34" charset="0"/>
              </a:rPr>
              <a:t> aprende um conjunto pré-definido de pares de exemplos de entrada/saída em ciclos de propagação/adaptação.</a:t>
            </a:r>
            <a:endParaRPr lang="pt-BR" sz="2200" b="1" i="1" u="none" strike="noStrike" cap="none" dirty="0">
              <a:solidFill>
                <a:srgbClr val="FF0000"/>
              </a:solidFill>
              <a:latin typeface="Arial Narrow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30" name="Picture 2" descr="Artificial Neural Networks: Mathematics of Backpropagation (Part 4) — BRIAN  DOLHANSK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3775" y="2012524"/>
            <a:ext cx="4416425" cy="2588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6057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dirty="0">
                <a:solidFill>
                  <a:srgbClr val="FF0000"/>
                </a:solidFill>
              </a:rPr>
              <a:t>O </a:t>
            </a:r>
            <a:r>
              <a:rPr lang="pt-BR" sz="3600" b="1" dirty="0">
                <a:solidFill>
                  <a:srgbClr val="FF0000"/>
                </a:solidFill>
              </a:rPr>
              <a:t>algoritmo</a:t>
            </a:r>
            <a:r>
              <a:rPr lang="pt-BR" sz="3600" dirty="0">
                <a:solidFill>
                  <a:srgbClr val="FF0000"/>
                </a:solidFill>
              </a:rPr>
              <a:t> </a:t>
            </a:r>
            <a:r>
              <a:rPr lang="pt-BR" sz="3600" i="1" dirty="0" err="1">
                <a:solidFill>
                  <a:srgbClr val="FF0000"/>
                </a:solidFill>
              </a:rPr>
              <a:t>Backpropagation</a:t>
            </a:r>
            <a:endParaRPr lang="pt-BR" sz="3600" i="1" dirty="0">
              <a:solidFill>
                <a:srgbClr val="FF0000"/>
              </a:solidFill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2200" dirty="0">
                <a:latin typeface="Arial Narrow" pitchFamily="34" charset="0"/>
              </a:rPr>
              <a:t>Depois que um </a:t>
            </a:r>
            <a:r>
              <a:rPr lang="pt-BR" sz="2200" b="1" dirty="0">
                <a:latin typeface="Arial Narrow" pitchFamily="34" charset="0"/>
              </a:rPr>
              <a:t>padrão de entrada foi aplicado </a:t>
            </a:r>
            <a:r>
              <a:rPr lang="pt-BR" sz="2200" dirty="0">
                <a:latin typeface="Arial Narrow" pitchFamily="34" charset="0"/>
              </a:rPr>
              <a:t>como um estímulo aos elementos da primeira camada da rede, ele </a:t>
            </a:r>
            <a:r>
              <a:rPr lang="pt-BR" sz="2200" b="1" dirty="0">
                <a:latin typeface="Arial Narrow" pitchFamily="34" charset="0"/>
              </a:rPr>
              <a:t>é propagado </a:t>
            </a:r>
            <a:r>
              <a:rPr lang="pt-BR" sz="2200" dirty="0">
                <a:latin typeface="Arial Narrow" pitchFamily="34" charset="0"/>
              </a:rPr>
              <a:t>por cada uma das </a:t>
            </a:r>
            <a:r>
              <a:rPr lang="pt-BR" sz="2200" b="1" dirty="0">
                <a:latin typeface="Arial Narrow" pitchFamily="34" charset="0"/>
              </a:rPr>
              <a:t>outras camadas </a:t>
            </a:r>
            <a:r>
              <a:rPr lang="pt-BR" sz="2200" dirty="0">
                <a:latin typeface="Arial Narrow" pitchFamily="34" charset="0"/>
              </a:rPr>
              <a:t>até que a saída seja gerada.</a:t>
            </a:r>
            <a:endParaRPr lang="pt-BR" sz="2200" b="1" i="1" u="none" strike="noStrike" cap="none" dirty="0">
              <a:solidFill>
                <a:srgbClr val="FF0000"/>
              </a:solidFill>
              <a:latin typeface="Arial Narrow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08" name="Picture 4" descr="Back-propagation artificial neural network (BP-ANN) architecture for... | 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4851" y="2365674"/>
            <a:ext cx="4730750" cy="2644703"/>
          </a:xfrm>
          <a:prstGeom prst="rect">
            <a:avLst/>
          </a:prstGeom>
          <a:noFill/>
        </p:spPr>
      </p:pic>
      <p:pic>
        <p:nvPicPr>
          <p:cNvPr id="21510" name="Picture 6" descr="How to Develop a CNN for MNIST Handwritten Digit Classific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1365" y="3049587"/>
            <a:ext cx="1534585" cy="1150939"/>
          </a:xfrm>
          <a:prstGeom prst="rect">
            <a:avLst/>
          </a:prstGeom>
          <a:noFill/>
        </p:spPr>
      </p:pic>
      <p:pic>
        <p:nvPicPr>
          <p:cNvPr id="21512" name="Picture 8" descr="python - Improve real-life results of neural network trained with mnist  dataset - Stack Overflo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67019" y="2128838"/>
            <a:ext cx="1962656" cy="1881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663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75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Treinamento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Não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</a:rPr>
              <a:t> </a:t>
            </a: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Supervisionado</a:t>
            </a:r>
            <a:endParaRPr sz="4000" b="1" i="1" u="none" strike="noStrike" cap="none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16386" name="Picture 2" descr="Aprendizado de Máquina em Econom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01063" y="2259516"/>
            <a:ext cx="2143125" cy="2143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762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703895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236220" y="31327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4338" name="Picture 2" descr="Deep learning - Free electronics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9676" y="2724150"/>
            <a:ext cx="2419349" cy="2419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332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703895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236220" y="31327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4338" name="Picture 2" descr="Deep learning - Free electronics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9676" y="2724150"/>
            <a:ext cx="2419349" cy="2419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não supervisionado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Carreira em Machine Learning e Dados: como se preparar para trabalhar na  área - PrograMaria">
            <a:extLst>
              <a:ext uri="{FF2B5EF4-FFF2-40B4-BE49-F238E27FC236}">
                <a16:creationId xmlns:a16="http://schemas.microsoft.com/office/drawing/2014/main" id="{0CB5E4AB-E943-45F3-AB43-49AF8E882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1126856"/>
            <a:ext cx="5922988" cy="394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74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Como analogia vamos falar sobre os tipos de controle: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>
                <a:latin typeface="Arial Narrow" pitchFamily="34" charset="0"/>
              </a:rPr>
              <a:t>Controle em malha aberta;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>
                <a:latin typeface="Arial Narrow" pitchFamily="34" charset="0"/>
              </a:rPr>
              <a:t>Controle em malha fechada.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Controle em malha aberta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46" name="Picture 2" descr="\includegraphics [width=10cm]{maberta.eps}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474" y="2628900"/>
            <a:ext cx="5016501" cy="1143142"/>
          </a:xfrm>
          <a:prstGeom prst="rect">
            <a:avLst/>
          </a:prstGeom>
          <a:noFill/>
        </p:spPr>
      </p:pic>
      <p:pic>
        <p:nvPicPr>
          <p:cNvPr id="31748" name="Picture 4" descr="PMR3404 Aula 1 - Introdução os sistemas de contro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5725" y="1804987"/>
            <a:ext cx="2828925" cy="16192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79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Funcionamento do algoritmo.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" descr="CS 229 - Dicas de aprendizado não supervisionado">
            <a:extLst>
              <a:ext uri="{FF2B5EF4-FFF2-40B4-BE49-F238E27FC236}">
                <a16:creationId xmlns:a16="http://schemas.microsoft.com/office/drawing/2014/main" id="{A4BFD478-C22C-4D4F-BB6A-0A17D47F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3224"/>
            <a:ext cx="7194908" cy="224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0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Funcionamento do algoritmo.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gente também aprende assim...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Beijing Institute of Technology (BIT)-Vehicle dataset. | Download  Scientific Diagram">
            <a:extLst>
              <a:ext uri="{FF2B5EF4-FFF2-40B4-BE49-F238E27FC236}">
                <a16:creationId xmlns:a16="http://schemas.microsoft.com/office/drawing/2014/main" id="{8B8CAE9C-D7C6-4C71-A0E7-DBC9EE414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1613554"/>
            <a:ext cx="7148244" cy="338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682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Funcionamento do algoritmo.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K-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Algoritmo K-Means na Prática com Dados Determinados | by Lucas Santos Silva  | Medium">
            <a:extLst>
              <a:ext uri="{FF2B5EF4-FFF2-40B4-BE49-F238E27FC236}">
                <a16:creationId xmlns:a16="http://schemas.microsoft.com/office/drawing/2014/main" id="{F4DE34A1-9846-4A80-B8D6-2C59D121F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6725"/>
            <a:ext cx="7045515" cy="31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953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Google Shape;58;p2">
            <a:extLst>
              <a:ext uri="{FF2B5EF4-FFF2-40B4-BE49-F238E27FC236}">
                <a16:creationId xmlns:a16="http://schemas.microsoft.com/office/drawing/2014/main" id="{3101CC2C-1F05-403D-B427-5D04CD66535B}"/>
              </a:ext>
            </a:extLst>
          </p:cNvPr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Quando aplicar?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5F61706-122A-46F5-A057-C36FA9C64C37}"/>
              </a:ext>
            </a:extLst>
          </p:cNvPr>
          <p:cNvSpPr/>
          <p:nvPr/>
        </p:nvSpPr>
        <p:spPr>
          <a:xfrm>
            <a:off x="460374" y="1429778"/>
            <a:ext cx="4803001" cy="10110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 melhor momento para usar a aprendizagem </a:t>
            </a:r>
            <a:r>
              <a:rPr lang="pt-BR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não supervisionada</a:t>
            </a:r>
            <a:r>
              <a:rPr lang="pt-BR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é quando </a:t>
            </a:r>
            <a:r>
              <a:rPr lang="pt-BR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não</a:t>
            </a:r>
            <a:r>
              <a:rPr lang="pt-BR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há dados pré-existentes sobre os resultados preferidos.</a:t>
            </a:r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473E396-6C1D-478D-AE36-AC609649122B}"/>
              </a:ext>
            </a:extLst>
          </p:cNvPr>
          <p:cNvSpPr/>
          <p:nvPr/>
        </p:nvSpPr>
        <p:spPr>
          <a:xfrm>
            <a:off x="460374" y="2571750"/>
            <a:ext cx="4803001" cy="10110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 aprendizado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não supervisionado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pode identificar recursos que podem ser úteis na categorização de conjuntos de dados desconhecidos.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290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64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Algoritmo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</a:rPr>
              <a:t> K-means</a:t>
            </a:r>
            <a:endParaRPr sz="4000" b="1" i="1" u="none" strike="noStrike" cap="none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Classificação com scikit-learn - Dados ao Cubo - Data Science - Python">
            <a:extLst>
              <a:ext uri="{FF2B5EF4-FFF2-40B4-BE49-F238E27FC236}">
                <a16:creationId xmlns:a16="http://schemas.microsoft.com/office/drawing/2014/main" id="{6A47FD3D-AB21-4687-91AB-4131569B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57" y="1612045"/>
            <a:ext cx="3614648" cy="18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77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703895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K-means</a:t>
            </a:r>
            <a:endParaRPr sz="5500" b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236220" y="31327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4338" name="Picture 2" descr="Deep learning - Free electronics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9676" y="2724150"/>
            <a:ext cx="2419349" cy="2419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8132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x Clustering</a:t>
            </a:r>
          </a:p>
        </p:txBody>
      </p:sp>
      <p:pic>
        <p:nvPicPr>
          <p:cNvPr id="6146" name="Picture 2" descr="7. Clusterização (k-means)-erivelton | Kaggle">
            <a:extLst>
              <a:ext uri="{FF2B5EF4-FFF2-40B4-BE49-F238E27FC236}">
                <a16:creationId xmlns:a16="http://schemas.microsoft.com/office/drawing/2014/main" id="{E386DCA0-2F77-4DAE-AFCA-9A4650F08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947924"/>
            <a:ext cx="7007225" cy="41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04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O aprendizado supervisionado é a tarefa de aprendizado de máquina que consiste em aprender uma função que mapeia uma entrada para uma saída com base em pares de entrada-saída de exemplo.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supervisionado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90" name="Picture 2" descr="Os Três Tipos de Aprendizado de Máquina - LAMF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03859"/>
            <a:ext cx="3028950" cy="2839641"/>
          </a:xfrm>
          <a:prstGeom prst="rect">
            <a:avLst/>
          </a:prstGeom>
          <a:noFill/>
        </p:spPr>
      </p:pic>
      <p:pic>
        <p:nvPicPr>
          <p:cNvPr id="12292" name="Picture 4" descr="Treinamento supervisionado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1200" y="2352675"/>
            <a:ext cx="3781425" cy="2790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x Clustering</a:t>
            </a:r>
          </a:p>
        </p:txBody>
      </p:sp>
      <p:pic>
        <p:nvPicPr>
          <p:cNvPr id="9218" name="Picture 2" descr="How K-Means Clustering Algorithm Works">
            <a:extLst>
              <a:ext uri="{FF2B5EF4-FFF2-40B4-BE49-F238E27FC236}">
                <a16:creationId xmlns:a16="http://schemas.microsoft.com/office/drawing/2014/main" id="{172B2D23-0538-4F49-8172-23ADFA82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58546"/>
            <a:ext cx="6967503" cy="418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896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x Clustering</a:t>
            </a:r>
          </a:p>
        </p:txBody>
      </p:sp>
      <p:pic>
        <p:nvPicPr>
          <p:cNvPr id="10242" name="Picture 2" descr="How K-Means Clustering Algorithm Works">
            <a:extLst>
              <a:ext uri="{FF2B5EF4-FFF2-40B4-BE49-F238E27FC236}">
                <a16:creationId xmlns:a16="http://schemas.microsoft.com/office/drawing/2014/main" id="{16459103-E674-4A07-8E95-9F30D7E2B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338"/>
            <a:ext cx="7025268" cy="421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882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x Clustering</a:t>
            </a:r>
          </a:p>
        </p:txBody>
      </p:sp>
      <p:pic>
        <p:nvPicPr>
          <p:cNvPr id="12290" name="Picture 2" descr="K-Means Clustering in Python: A Practical Guide – Real Python">
            <a:extLst>
              <a:ext uri="{FF2B5EF4-FFF2-40B4-BE49-F238E27FC236}">
                <a16:creationId xmlns:a16="http://schemas.microsoft.com/office/drawing/2014/main" id="{E30AFA99-6DB3-483D-B9F7-0B3CA84DD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421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K-</a:t>
            </a: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means</a:t>
            </a:r>
            <a:endParaRPr lang="pt-BR"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49B564-C031-4A77-A74F-EFFDB06F6CDA}"/>
              </a:ext>
            </a:extLst>
          </p:cNvPr>
          <p:cNvSpPr txBox="1"/>
          <p:nvPr/>
        </p:nvSpPr>
        <p:spPr>
          <a:xfrm>
            <a:off x="307975" y="1100254"/>
            <a:ext cx="82570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200" b="1" dirty="0">
                <a:solidFill>
                  <a:srgbClr val="292929"/>
                </a:solidFill>
                <a:latin typeface="Arial Narrow" panose="020B0606020202030204" pitchFamily="34" charset="0"/>
              </a:rPr>
              <a:t>1. </a:t>
            </a:r>
            <a:r>
              <a:rPr lang="pt-BR" sz="2200" b="0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Primeiro, preciso definir um ‘K’, ou seja, um número de clusters.</a:t>
            </a:r>
          </a:p>
          <a:p>
            <a:pPr algn="l"/>
            <a:endParaRPr lang="pt-BR" sz="2200" dirty="0">
              <a:solidFill>
                <a:srgbClr val="292929"/>
              </a:solidFill>
              <a:latin typeface="Arial Narrow" panose="020B0606020202030204" pitchFamily="34" charset="0"/>
            </a:endParaRPr>
          </a:p>
          <a:p>
            <a:pPr algn="l"/>
            <a:r>
              <a:rPr lang="pt-BR" sz="2200" b="1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2. </a:t>
            </a:r>
            <a:r>
              <a:rPr lang="pt-BR" sz="2200" b="0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Depois, preciso definir, aleatoriamente, um centroide para cada cluster.</a:t>
            </a:r>
          </a:p>
          <a:p>
            <a:pPr algn="l"/>
            <a:endParaRPr lang="pt-BR" sz="2200" dirty="0">
              <a:solidFill>
                <a:srgbClr val="292929"/>
              </a:solidFill>
              <a:latin typeface="Arial Narrow" panose="020B0606020202030204" pitchFamily="34" charset="0"/>
            </a:endParaRPr>
          </a:p>
          <a:p>
            <a:pPr algn="l"/>
            <a:r>
              <a:rPr lang="pt-BR" sz="2200" b="1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3. </a:t>
            </a:r>
            <a:r>
              <a:rPr lang="pt-BR" sz="2200" b="0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O próximo passo é calcular, para cada </a:t>
            </a:r>
          </a:p>
          <a:p>
            <a:pPr algn="l"/>
            <a:r>
              <a:rPr lang="pt-BR" sz="2200" b="0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ponto, o centroide de menor distância. </a:t>
            </a:r>
            <a:endParaRPr lang="pt-BR" dirty="0"/>
          </a:p>
        </p:txBody>
      </p:sp>
      <p:pic>
        <p:nvPicPr>
          <p:cNvPr id="2050" name="Picture 2" descr="Clustering de dados - Detectando dados anormais usando o clustering de k- Means | Microsoft Docs">
            <a:extLst>
              <a:ext uri="{FF2B5EF4-FFF2-40B4-BE49-F238E27FC236}">
                <a16:creationId xmlns:a16="http://schemas.microsoft.com/office/drawing/2014/main" id="{8EDFEE84-6487-49AF-BB6E-871427E9E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77" y="2298694"/>
            <a:ext cx="3494049" cy="273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200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K-</a:t>
            </a: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means</a:t>
            </a:r>
            <a:endParaRPr lang="pt-BR"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49B564-C031-4A77-A74F-EFFDB06F6CDA}"/>
              </a:ext>
            </a:extLst>
          </p:cNvPr>
          <p:cNvSpPr txBox="1"/>
          <p:nvPr/>
        </p:nvSpPr>
        <p:spPr>
          <a:xfrm>
            <a:off x="307975" y="1100254"/>
            <a:ext cx="825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095C61-F955-4765-9C6A-41AF12BFF162}"/>
              </a:ext>
            </a:extLst>
          </p:cNvPr>
          <p:cNvSpPr txBox="1"/>
          <p:nvPr/>
        </p:nvSpPr>
        <p:spPr>
          <a:xfrm>
            <a:off x="307975" y="1100254"/>
            <a:ext cx="825703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200" b="1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4. </a:t>
            </a:r>
            <a:r>
              <a:rPr lang="pt-BR" sz="2200" b="0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Agora, devo reposicionar o centroide. A nova posição do centroide deve ser a média da posição de todos os pontos do cluster.</a:t>
            </a:r>
          </a:p>
          <a:p>
            <a:pPr algn="l"/>
            <a:endParaRPr lang="pt-BR" sz="2200" b="0" i="0" dirty="0">
              <a:solidFill>
                <a:srgbClr val="292929"/>
              </a:solidFill>
              <a:effectLst/>
              <a:latin typeface="Arial Narrow" panose="020B0606020202030204" pitchFamily="34" charset="0"/>
            </a:endParaRPr>
          </a:p>
          <a:p>
            <a:pPr algn="l"/>
            <a:r>
              <a:rPr lang="pt-BR" sz="2200" b="1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5. </a:t>
            </a:r>
            <a:r>
              <a:rPr lang="pt-BR" sz="2200" b="0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Os dois últimos passos são repetidos, </a:t>
            </a:r>
          </a:p>
          <a:p>
            <a:pPr algn="l"/>
            <a:r>
              <a:rPr lang="pt-BR" sz="2200" b="0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iterativamente, até obtermos a posição </a:t>
            </a:r>
          </a:p>
          <a:p>
            <a:pPr algn="l"/>
            <a:r>
              <a:rPr lang="pt-BR" sz="2200" b="0" i="0" dirty="0">
                <a:solidFill>
                  <a:srgbClr val="292929"/>
                </a:solidFill>
                <a:effectLst/>
                <a:latin typeface="Arial Narrow" panose="020B0606020202030204" pitchFamily="34" charset="0"/>
              </a:rPr>
              <a:t>ideal dos centroides.</a:t>
            </a:r>
          </a:p>
          <a:p>
            <a:endParaRPr lang="pt-BR" dirty="0"/>
          </a:p>
        </p:txBody>
      </p:sp>
      <p:pic>
        <p:nvPicPr>
          <p:cNvPr id="3074" name="Picture 2" descr="Entendendo k-Means, agrupando dados e tirando camisas | by Paulo Eduardo  Sampaio | Medium">
            <a:extLst>
              <a:ext uri="{FF2B5EF4-FFF2-40B4-BE49-F238E27FC236}">
                <a16:creationId xmlns:a16="http://schemas.microsoft.com/office/drawing/2014/main" id="{2D80F442-4DF5-480D-A40E-04F1FDC87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0306"/>
            <a:ext cx="3907652" cy="310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989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K-</a:t>
            </a: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means</a:t>
            </a:r>
            <a:endParaRPr lang="pt-BR"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49B564-C031-4A77-A74F-EFFDB06F6CDA}"/>
              </a:ext>
            </a:extLst>
          </p:cNvPr>
          <p:cNvSpPr txBox="1"/>
          <p:nvPr/>
        </p:nvSpPr>
        <p:spPr>
          <a:xfrm>
            <a:off x="307975" y="1100254"/>
            <a:ext cx="825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2A170FF-F0A0-4BFF-B089-3E8FB0B3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254142"/>
            <a:ext cx="3286125" cy="3076575"/>
          </a:xfrm>
          <a:prstGeom prst="rect">
            <a:avLst/>
          </a:prstGeom>
        </p:spPr>
      </p:pic>
      <p:pic>
        <p:nvPicPr>
          <p:cNvPr id="17" name="Picture 2" descr="Classificação com scikit-learn - Dados ao Cubo - Data Science - Python">
            <a:extLst>
              <a:ext uri="{FF2B5EF4-FFF2-40B4-BE49-F238E27FC236}">
                <a16:creationId xmlns:a16="http://schemas.microsoft.com/office/drawing/2014/main" id="{BBDD203A-4725-4C58-8940-D71C685B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216" y="1806562"/>
            <a:ext cx="3614648" cy="18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722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Funcionamento do algoritmo.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" descr="CS 229 - Dicas de aprendizado não supervisionado">
            <a:extLst>
              <a:ext uri="{FF2B5EF4-FFF2-40B4-BE49-F238E27FC236}">
                <a16:creationId xmlns:a16="http://schemas.microsoft.com/office/drawing/2014/main" id="{A4BFD478-C22C-4D4F-BB6A-0A17D47F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3224"/>
            <a:ext cx="7194908" cy="224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3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Funcionamento do algoritmo.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Agrupamentos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63559E-F019-4A88-8B30-B01101C6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127852"/>
            <a:ext cx="6599863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53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Cálculo da característica de cada amostra.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Análises com algoritmos de Clustering | by Isnard Gurgel | Medium">
            <a:extLst>
              <a:ext uri="{FF2B5EF4-FFF2-40B4-BE49-F238E27FC236}">
                <a16:creationId xmlns:a16="http://schemas.microsoft.com/office/drawing/2014/main" id="{AC6F9BB6-0EAF-4072-ADE0-9611E7CF2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065" y="1641476"/>
            <a:ext cx="32861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>
            <a:extLst>
              <a:ext uri="{FF2B5EF4-FFF2-40B4-BE49-F238E27FC236}">
                <a16:creationId xmlns:a16="http://schemas.microsoft.com/office/drawing/2014/main" id="{AB33DF2E-4FE4-44D4-A743-020923931B5C}"/>
              </a:ext>
            </a:extLst>
          </p:cNvPr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95404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Funcionamento do algoritmo.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 na prática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4" name="Picture 2" descr="kmeans">
            <a:extLst>
              <a:ext uri="{FF2B5EF4-FFF2-40B4-BE49-F238E27FC236}">
                <a16:creationId xmlns:a16="http://schemas.microsoft.com/office/drawing/2014/main" id="{C2862181-12DF-49B8-A0DD-DF5AA27BF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958546"/>
            <a:ext cx="6298612" cy="40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47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Como analogia vamos falar sobre os tipos de controle: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>
                <a:latin typeface="Arial Narrow" pitchFamily="34" charset="0"/>
              </a:rPr>
              <a:t>Controle em malha aberta;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>
                <a:latin typeface="Arial Narrow" pitchFamily="34" charset="0"/>
              </a:rPr>
              <a:t>Controle em malha fechada.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Controle em malha aberta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46" name="Picture 2" descr="\includegraphics [width=10cm]{maberta.eps}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474" y="2628900"/>
            <a:ext cx="5016501" cy="1143142"/>
          </a:xfrm>
          <a:prstGeom prst="rect">
            <a:avLst/>
          </a:prstGeom>
          <a:noFill/>
        </p:spPr>
      </p:pic>
      <p:pic>
        <p:nvPicPr>
          <p:cNvPr id="31748" name="Picture 4" descr="PMR3404 Aula 1 - Introdução os sistemas de contro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5725" y="1804987"/>
            <a:ext cx="2828925" cy="16192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Funcionamento do algoritmo.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 na prática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00" name="Picture 4" descr="Clusters obtenidos con algoritmo K-Means | Download Scientific Diagram">
            <a:extLst>
              <a:ext uri="{FF2B5EF4-FFF2-40B4-BE49-F238E27FC236}">
                <a16:creationId xmlns:a16="http://schemas.microsoft.com/office/drawing/2014/main" id="{3323E214-3BEE-41A2-9D9D-C4406342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94" y="1440850"/>
            <a:ext cx="5921138" cy="364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527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Funcionamento do algoritmo.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K-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Algoritmo K-Means na Prática com Dados Determinados | by Lucas Santos Silva  | Medium">
            <a:extLst>
              <a:ext uri="{FF2B5EF4-FFF2-40B4-BE49-F238E27FC236}">
                <a16:creationId xmlns:a16="http://schemas.microsoft.com/office/drawing/2014/main" id="{F4DE34A1-9846-4A80-B8D6-2C59D121F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6725"/>
            <a:ext cx="7045515" cy="31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29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Google Shape;58;p2">
            <a:extLst>
              <a:ext uri="{FF2B5EF4-FFF2-40B4-BE49-F238E27FC236}">
                <a16:creationId xmlns:a16="http://schemas.microsoft.com/office/drawing/2014/main" id="{3101CC2C-1F05-403D-B427-5D04CD66535B}"/>
              </a:ext>
            </a:extLst>
          </p:cNvPr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Quando aplicar?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5F61706-122A-46F5-A057-C36FA9C64C37}"/>
              </a:ext>
            </a:extLst>
          </p:cNvPr>
          <p:cNvSpPr/>
          <p:nvPr/>
        </p:nvSpPr>
        <p:spPr>
          <a:xfrm>
            <a:off x="460374" y="1429778"/>
            <a:ext cx="4803001" cy="10110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 melhor momento para usar a aprendizagem </a:t>
            </a:r>
            <a:r>
              <a:rPr lang="pt-BR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não supervisionada</a:t>
            </a:r>
            <a:r>
              <a:rPr lang="pt-BR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é quando </a:t>
            </a:r>
            <a:r>
              <a:rPr lang="pt-BR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não</a:t>
            </a:r>
            <a:r>
              <a:rPr lang="pt-BR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há dados pré-existentes sobre os resultados preferidos.</a:t>
            </a:r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473E396-6C1D-478D-AE36-AC609649122B}"/>
              </a:ext>
            </a:extLst>
          </p:cNvPr>
          <p:cNvSpPr/>
          <p:nvPr/>
        </p:nvSpPr>
        <p:spPr>
          <a:xfrm>
            <a:off x="460374" y="2571750"/>
            <a:ext cx="4803001" cy="10110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 aprendizado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não supervisionado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pode identificar recursos que podem ser úteis na categorização de conjuntos de dados desconhecidos.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3879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821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Aprendizado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</a:rPr>
              <a:t> </a:t>
            </a: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por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Reforço</a:t>
            </a:r>
            <a:endParaRPr sz="4000" b="1" i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8194" name="Picture 2" descr="File:Hey Machine Learning Logo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08320" y="1333500"/>
            <a:ext cx="2446020" cy="2446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1033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274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reforço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236220" y="31327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File:Hey Machine Learning Logo.png - Wikipedi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2480" y="2415540"/>
            <a:ext cx="2446020" cy="2446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062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O Aprendizado Por Reforço pode ser entendido através de seus componentes: </a:t>
            </a:r>
            <a:r>
              <a:rPr lang="pt-BR" sz="2200" b="1" dirty="0">
                <a:latin typeface="Arial Narrow" pitchFamily="34" charset="0"/>
              </a:rPr>
              <a:t>agente, ambiente, estados, ações e recompensas</a:t>
            </a:r>
            <a:r>
              <a:rPr lang="pt-BR" sz="2200" dirty="0">
                <a:latin typeface="Arial Narrow" pitchFamily="34" charset="0"/>
              </a:rPr>
              <a:t>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por reforço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File:Aprendizado por Reforço.png - Wikimedia Comm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0820" y="1851660"/>
            <a:ext cx="3192780" cy="31927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6701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b="1" dirty="0">
                <a:latin typeface="Arial Narrow" pitchFamily="34" charset="0"/>
              </a:rPr>
              <a:t>Agente</a:t>
            </a:r>
            <a:r>
              <a:rPr lang="pt-BR" sz="2200" dirty="0">
                <a:latin typeface="Arial Narrow" pitchFamily="34" charset="0"/>
              </a:rPr>
              <a:t>: um agente pode ser definido como um robô no mundo real ou um Pokémon dentro do jogo Pokémon GO.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02" name="Picture 6" descr="Pokemon - Pokémon GO | Como escolher Pikachu de pokémon inicial - The Enem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7524" y="1958974"/>
            <a:ext cx="6065763" cy="3184525"/>
          </a:xfrm>
          <a:prstGeom prst="rect">
            <a:avLst/>
          </a:prstGeom>
          <a:noFill/>
        </p:spPr>
      </p:pic>
      <p:pic>
        <p:nvPicPr>
          <p:cNvPr id="4104" name="Picture 8" descr="Alunos de universidade paulista criam carro que anda sozinho | Auto Esporte  | 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65961"/>
            <a:ext cx="4246482" cy="3177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0436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b="1" dirty="0">
                <a:latin typeface="Arial Narrow" pitchFamily="34" charset="0"/>
              </a:rPr>
              <a:t>Ação (A): </a:t>
            </a:r>
            <a:r>
              <a:rPr lang="pt-BR" sz="2200" dirty="0">
                <a:latin typeface="Arial Narrow" pitchFamily="34" charset="0"/>
              </a:rPr>
              <a:t>A é o conjunto de todos os movimentos possíveis que o agente pode fazer.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30" name="Picture 2" descr="EUA: mão robô aprende movimentos com treinamento virtual - Notícias - R7  Tecnologia e Ciênc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0" y="1599882"/>
            <a:ext cx="6286500" cy="3429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9945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b="1" dirty="0">
                <a:latin typeface="Arial Narrow" pitchFamily="34" charset="0"/>
              </a:rPr>
              <a:t>Um estado: </a:t>
            </a:r>
            <a:r>
              <a:rPr lang="pt-BR" sz="2200" dirty="0">
                <a:latin typeface="Arial Narrow" pitchFamily="34" charset="0"/>
              </a:rPr>
              <a:t>é uma situação concreta e imediata em que o agente se encontra; ou seja, um local e momento específico, uma configuração instantânea que coloca o agente em relação a outras coisas importantes.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54" name="Picture 2" descr="Máquina de estados finita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9975" y="2385377"/>
            <a:ext cx="3810000" cy="2219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543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Como analogia vamos falar sobre os tipos de controle: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>
                <a:latin typeface="Arial Narrow" pitchFamily="34" charset="0"/>
              </a:rPr>
              <a:t>Controle em malha aberta;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>
                <a:latin typeface="Arial Narrow" pitchFamily="34" charset="0"/>
              </a:rPr>
              <a:t>Controle em malha fechada.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Controle em malha fechada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238" y="2200275"/>
            <a:ext cx="67341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b="1" dirty="0">
                <a:latin typeface="Arial Narrow" pitchFamily="34" charset="0"/>
              </a:rPr>
              <a:t>Recompensa (R): </a:t>
            </a:r>
            <a:r>
              <a:rPr lang="pt-BR" sz="2200" dirty="0">
                <a:latin typeface="Arial Narrow" pitchFamily="34" charset="0"/>
              </a:rPr>
              <a:t>Uma recompensa é o feedback pelo qual medimos o sucesso ou o fracasso das ações de um agente em um determinado estado.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578" name="Picture 2" descr="Aprenda a fazer biscoitos saudáveis para cachorr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3814" y="1917739"/>
            <a:ext cx="5734685" cy="3225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0734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Os principais métodos de aprendizado por reforço se baseiam na estimativa da função Q(s, a), que consiste da recompensa total que o agente espera receber seguindo uma política de decisões.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File:Aprendizado por Reforço.png - Wikimedia Comm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9440" y="2240280"/>
            <a:ext cx="2804160" cy="2804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1163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98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Algoritmos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Deep Q-Learning</a:t>
            </a:r>
            <a:endParaRPr sz="4000" b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53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Deep Learning - Bluetris Technolog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6925" y="1360487"/>
            <a:ext cx="2676524" cy="24360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4846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274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Q-learning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236220" y="31327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2" descr="Deep Learning - Bluetris Technologi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2570500"/>
            <a:ext cx="2362200" cy="21500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9011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O Aprendizado Por Reforço pode ser entendido através de seus componentes: </a:t>
            </a:r>
            <a:r>
              <a:rPr lang="pt-BR" sz="2200" b="1" dirty="0">
                <a:latin typeface="Arial Narrow" pitchFamily="34" charset="0"/>
              </a:rPr>
              <a:t>agente, ambiente, estados, ações e recompensas</a:t>
            </a:r>
            <a:r>
              <a:rPr lang="pt-BR" sz="2200" dirty="0">
                <a:latin typeface="Arial Narrow" pitchFamily="34" charset="0"/>
              </a:rPr>
              <a:t>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por reforço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File:Aprendizado por Reforço.png - Wikimedia Comm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0820" y="1851660"/>
            <a:ext cx="3192780" cy="31927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7533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7" name="Picture 2" descr="Deep Learning - Bluetris Technologi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2570500"/>
            <a:ext cx="2362200" cy="21500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1042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Algoritmos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</a:rPr>
              <a:t>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u="none" strike="noStrike" cap="none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Regressão</a:t>
            </a:r>
            <a:r>
              <a:rPr lang="en-US" sz="4500" b="1" u="none" strike="noStrike" cap="none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4000" b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Regressão linear - ícones de setas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3347" y="679133"/>
            <a:ext cx="3069907" cy="30699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0041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274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Linear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236220" y="31327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2" descr="Regressão linear - ícones de setas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8495" y="2324100"/>
            <a:ext cx="2819399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9560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b="1" dirty="0">
                <a:latin typeface="Arial Narrow" pitchFamily="34" charset="0"/>
              </a:rPr>
              <a:t>Regressão</a:t>
            </a:r>
            <a:r>
              <a:rPr lang="pt-BR" sz="2200" dirty="0">
                <a:latin typeface="Arial Narrow" pitchFamily="34" charset="0"/>
              </a:rPr>
              <a:t> </a:t>
            </a:r>
            <a:r>
              <a:rPr lang="pt-BR" sz="2200" b="1" dirty="0">
                <a:latin typeface="Arial Narrow" pitchFamily="34" charset="0"/>
              </a:rPr>
              <a:t>linear</a:t>
            </a:r>
            <a:r>
              <a:rPr lang="pt-BR" sz="2200" dirty="0">
                <a:latin typeface="Arial Narrow" pitchFamily="34" charset="0"/>
              </a:rPr>
              <a:t>: é um </a:t>
            </a:r>
            <a:r>
              <a:rPr lang="pt-BR" sz="2200" b="1" dirty="0">
                <a:latin typeface="Arial Narrow" pitchFamily="34" charset="0"/>
              </a:rPr>
              <a:t>algoritmo</a:t>
            </a:r>
            <a:r>
              <a:rPr lang="pt-BR" sz="2200" dirty="0">
                <a:latin typeface="Arial Narrow" pitchFamily="34" charset="0"/>
              </a:rPr>
              <a:t> de </a:t>
            </a:r>
            <a:r>
              <a:rPr lang="pt-BR" sz="2200" b="1" i="1" dirty="0">
                <a:latin typeface="Arial Narrow" pitchFamily="34" charset="0"/>
              </a:rPr>
              <a:t>machine </a:t>
            </a:r>
            <a:r>
              <a:rPr lang="pt-BR" sz="2200" b="1" i="1" dirty="0" err="1">
                <a:latin typeface="Arial Narrow" pitchFamily="34" charset="0"/>
              </a:rPr>
              <a:t>learning</a:t>
            </a:r>
            <a:r>
              <a:rPr lang="pt-BR" sz="2200" dirty="0">
                <a:latin typeface="Arial Narrow" pitchFamily="34" charset="0"/>
              </a:rPr>
              <a:t> usado para prever algum resultado com base em dados históricos.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Regressão Linear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Regressão linear - ícones de setas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3795" y="1905000"/>
            <a:ext cx="2819399" cy="2819400"/>
          </a:xfrm>
          <a:prstGeom prst="rect">
            <a:avLst/>
          </a:prstGeom>
          <a:noFill/>
        </p:spPr>
      </p:pic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785" y="2110741"/>
            <a:ext cx="4096598" cy="230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eta para a direita 13"/>
          <p:cNvSpPr/>
          <p:nvPr/>
        </p:nvSpPr>
        <p:spPr>
          <a:xfrm>
            <a:off x="3939540" y="3048000"/>
            <a:ext cx="1051560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47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Quando os valores de </a:t>
            </a:r>
            <a:r>
              <a:rPr lang="pt-BR" sz="2200" b="1" i="1" dirty="0" err="1">
                <a:latin typeface="Arial Narrow" pitchFamily="34" charset="0"/>
              </a:rPr>
              <a:t>yi</a:t>
            </a:r>
            <a:r>
              <a:rPr lang="pt-BR" sz="2200" dirty="0">
                <a:latin typeface="Arial Narrow" pitchFamily="34" charset="0"/>
              </a:rPr>
              <a:t> são definidos por uma quantidade limitada de </a:t>
            </a:r>
            <a:r>
              <a:rPr lang="pt-BR" sz="2200" b="1" dirty="0">
                <a:latin typeface="Arial Narrow" pitchFamily="34" charset="0"/>
              </a:rPr>
              <a:t>valores discretos</a:t>
            </a:r>
            <a:r>
              <a:rPr lang="pt-BR" sz="2200" dirty="0">
                <a:latin typeface="Arial Narrow" pitchFamily="34" charset="0"/>
              </a:rPr>
              <a:t>, tem-se um problema de </a:t>
            </a:r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classificação</a:t>
            </a:r>
            <a:r>
              <a:rPr lang="pt-BR" sz="2200" dirty="0">
                <a:latin typeface="Arial Narrow" pitchFamily="34" charset="0"/>
              </a:rPr>
              <a:t>. Quando tais valores </a:t>
            </a:r>
            <a:r>
              <a:rPr lang="pt-BR" sz="2200" b="1" dirty="0">
                <a:latin typeface="Arial Narrow" pitchFamily="34" charset="0"/>
              </a:rPr>
              <a:t>são contínuos</a:t>
            </a:r>
            <a:r>
              <a:rPr lang="pt-BR" sz="2200" dirty="0">
                <a:latin typeface="Arial Narrow" pitchFamily="34" charset="0"/>
              </a:rPr>
              <a:t>, tem-se um problema de </a:t>
            </a:r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regressão.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supervisionado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98" name="Picture 2" descr="Aprendizagem de Maquina: Supervisionada ou Não Supervisionada? | by Pedro  Barros | Opensanca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25" y="2309812"/>
            <a:ext cx="5667375" cy="2833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Como o próprio nome sugere, é traçada uma linha reta para analisar a relação entre os dados de duas ou mais variáveis. Além disso, o resultado da </a:t>
            </a:r>
            <a:r>
              <a:rPr lang="pt-BR" sz="2200" b="1" dirty="0">
                <a:latin typeface="Arial Narrow" pitchFamily="34" charset="0"/>
              </a:rPr>
              <a:t>regressão</a:t>
            </a:r>
            <a:r>
              <a:rPr lang="pt-BR" sz="2200" dirty="0">
                <a:latin typeface="Arial Narrow" pitchFamily="34" charset="0"/>
              </a:rPr>
              <a:t> linear será sempre um dado numérico.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Regressão Linear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Machine Learning: a tecnologia que está impulsionando a inovação - ilegra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4275" y="2095499"/>
            <a:ext cx="4572000" cy="304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2230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Na </a:t>
            </a:r>
            <a:r>
              <a:rPr lang="pt-BR" sz="2200" b="1" dirty="0">
                <a:latin typeface="Arial Narrow" pitchFamily="34" charset="0"/>
              </a:rPr>
              <a:t>classificação </a:t>
            </a:r>
            <a:r>
              <a:rPr lang="pt-BR" sz="2200" dirty="0">
                <a:latin typeface="Arial Narrow" pitchFamily="34" charset="0"/>
              </a:rPr>
              <a:t>mapeamos o objeto de dados de entrada para alguns rótulos discretos. Por outro lado, a </a:t>
            </a:r>
            <a:r>
              <a:rPr lang="pt-BR" sz="2200" b="1" dirty="0">
                <a:latin typeface="Arial Narrow" pitchFamily="34" charset="0"/>
              </a:rPr>
              <a:t>regressão</a:t>
            </a:r>
            <a:r>
              <a:rPr lang="pt-BR" sz="2200" dirty="0">
                <a:latin typeface="Arial Narrow" pitchFamily="34" charset="0"/>
              </a:rPr>
              <a:t> mapeia o objeto de dados de entrada para os valores reais contínuos.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x Regressão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02" name="Picture 2" descr="Introdução aos Algoritmos de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6361" y="2495549"/>
            <a:ext cx="5295900" cy="26479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1715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b="1" dirty="0">
                <a:latin typeface="Arial Narrow" pitchFamily="34" charset="0"/>
              </a:rPr>
              <a:t> Classificação</a:t>
            </a:r>
            <a:r>
              <a:rPr lang="pt-BR" sz="2200" dirty="0">
                <a:latin typeface="Arial Narrow" pitchFamily="34" charset="0"/>
              </a:rPr>
              <a:t> é o processo de encontrar ou descobrir um modelo (função) que ajuda a separar os dados em várias classes categóricas</a:t>
            </a:r>
            <a:r>
              <a:rPr lang="pt-BR" sz="2400" dirty="0"/>
              <a:t>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02" name="Picture 2" descr="Introdução aos Algoritmos de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6361" y="2495549"/>
            <a:ext cx="5295900" cy="26479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32198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b="1" dirty="0">
                <a:latin typeface="Arial Narrow" pitchFamily="34" charset="0"/>
              </a:rPr>
              <a:t> Regressão</a:t>
            </a:r>
            <a:r>
              <a:rPr lang="pt-BR" sz="2200" dirty="0">
                <a:latin typeface="Arial Narrow" pitchFamily="34" charset="0"/>
              </a:rPr>
              <a:t> é o processo de encontrar um modelo ou função para distinguir os dados em valores reais contínuos em vez de usar classes.</a:t>
            </a:r>
            <a:r>
              <a:rPr lang="pt-BR" sz="2400" dirty="0"/>
              <a:t> 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Regressão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02" name="Picture 2" descr="Introdução aos Algoritmos de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6361" y="2495549"/>
            <a:ext cx="5295900" cy="26479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9828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64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4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Algoritmos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</a:rPr>
              <a:t>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u="none" strike="noStrike" cap="none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Regressão</a:t>
            </a:r>
            <a:r>
              <a:rPr lang="en-US" sz="4500" b="1" u="none" strike="noStrike" cap="none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4000" b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Regressão linear - ícones de setas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3347" y="679133"/>
            <a:ext cx="3069907" cy="30699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008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274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Linear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2" descr="Regressão linear - ícones de setas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8495" y="2324100"/>
            <a:ext cx="2819399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0755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Regressão linear é um algoritmo supervisionado usado para estimar o valor de algo baseado em uma série de outros dados históricos, portanto olhando para o passado você pode “prever” o futuro.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Regressão Linear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530926"/>
            <a:ext cx="7656431" cy="18505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865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b="1" dirty="0">
                <a:latin typeface="Arial Narrow" pitchFamily="34" charset="0"/>
              </a:rPr>
              <a:t>Regressão linear simples :</a:t>
            </a:r>
            <a:r>
              <a:rPr lang="pt-BR" sz="2200" dirty="0">
                <a:latin typeface="Arial Narrow" pitchFamily="34" charset="0"/>
              </a:rPr>
              <a:t> refere-se quando temos somente uma variável independente (X) para fazermos a predição.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b="1" dirty="0">
                <a:latin typeface="Arial Narrow" pitchFamily="34" charset="0"/>
              </a:rPr>
              <a:t>Regressão linear múltipla: </a:t>
            </a:r>
            <a:r>
              <a:rPr lang="pt-BR" sz="2200" dirty="0">
                <a:latin typeface="Arial Narrow" pitchFamily="34" charset="0"/>
              </a:rPr>
              <a:t>refere-se a várias variáveis independentes (X)usadas para fazer a predição.</a:t>
            </a:r>
            <a:br>
              <a:rPr lang="pt-BR" sz="2400" dirty="0"/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Existem 2 tipos de regressão linear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20064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miro.medium.com/max/1400/0*oHDc6Fuie1d19a4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1160" y="1369694"/>
            <a:ext cx="5006340" cy="3754756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RLS é basicamente uma função de primeiro grau. O objetivo do meu modelo de ML.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Regressão Linear Simples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988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A diferença significativa entre </a:t>
            </a:r>
            <a:r>
              <a:rPr lang="pt-BR" sz="2200" b="1" dirty="0">
                <a:latin typeface="Arial Narrow" pitchFamily="34" charset="0"/>
              </a:rPr>
              <a:t>Classificação</a:t>
            </a:r>
            <a:r>
              <a:rPr lang="pt-BR" sz="2200" dirty="0">
                <a:latin typeface="Arial Narrow" pitchFamily="34" charset="0"/>
              </a:rPr>
              <a:t> e </a:t>
            </a:r>
            <a:r>
              <a:rPr lang="pt-BR" sz="2200" b="1" dirty="0">
                <a:latin typeface="Arial Narrow" pitchFamily="34" charset="0"/>
              </a:rPr>
              <a:t>Regressão</a:t>
            </a:r>
            <a:r>
              <a:rPr lang="pt-BR" sz="2200" dirty="0">
                <a:latin typeface="Arial Narrow" pitchFamily="34" charset="0"/>
              </a:rPr>
              <a:t> é que a </a:t>
            </a:r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classificação</a:t>
            </a:r>
            <a:r>
              <a:rPr lang="pt-BR" sz="2200" dirty="0">
                <a:latin typeface="Arial Narrow" pitchFamily="34" charset="0"/>
              </a:rPr>
              <a:t> mapeia o objeto de dados de entrada para alguns rótulos discretos. Por outro lado, a </a:t>
            </a:r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regressão</a:t>
            </a:r>
            <a:r>
              <a:rPr lang="pt-BR" sz="2200" dirty="0">
                <a:latin typeface="Arial Narrow" pitchFamily="34" charset="0"/>
              </a:rPr>
              <a:t> mapeia o objeto de dados de entrada para os valores reais contínuos.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supervisionado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0" name="Picture 2" descr="Problemas de classificação ordenada.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553372"/>
            <a:ext cx="6048375" cy="2590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3600" b="1" dirty="0">
                <a:solidFill>
                  <a:srgbClr val="FF0000"/>
                </a:solidFill>
              </a:rPr>
              <a:t>Coeficientes em função de primeiro grau</a:t>
            </a:r>
          </a:p>
          <a:p>
            <a:br>
              <a:rPr lang="pt-BR" sz="3600" dirty="0"/>
            </a:b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19100" y="1699260"/>
            <a:ext cx="7406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Os algoritmos de Regressão Linear, em sua maioria, utilizam um método para calcular tais coeficientes: o nome dele é Método dos Mínimos Quadrados (MMQ).</a:t>
            </a:r>
          </a:p>
        </p:txBody>
      </p:sp>
      <p:sp>
        <p:nvSpPr>
          <p:cNvPr id="24578" name="AutoShape 2" descr="Método dos mínimos quadrados – Wikipédia, a enciclopédia liv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4580" name="AutoShape 4" descr="Método dos mínimos quadrados – Wikipédia, a enciclopédia liv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4582" name="AutoShape 6" descr="Método dos mínimos quadrados – Wikipédia, a enciclopédia liv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84" name="Picture 8" descr="Mínimos Quadrad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5401" y="2758756"/>
            <a:ext cx="5629554" cy="2384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52354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Como o próprio nome sugere, é traçada uma linha reta para analisar a relação entre os dados de duas ou mais variáveis. Além disso, o resultado da </a:t>
            </a:r>
            <a:r>
              <a:rPr lang="pt-BR" sz="2200" b="1" dirty="0">
                <a:latin typeface="Arial Narrow" pitchFamily="34" charset="0"/>
              </a:rPr>
              <a:t>regressão</a:t>
            </a:r>
            <a:r>
              <a:rPr lang="pt-BR" sz="2200" dirty="0">
                <a:latin typeface="Arial Narrow" pitchFamily="34" charset="0"/>
              </a:rPr>
              <a:t> linear será sempre um dado numérico.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Regressão Linear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Machine Learning: a tecnologia que está impulsionando a inovação - ilegra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4275" y="2095499"/>
            <a:ext cx="4572000" cy="304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0957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274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2" descr="Regressão linear - ícones de setas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8495" y="2324100"/>
            <a:ext cx="2819399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14530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Esse tipo de algoritmo é aplicado quando há uma boa </a:t>
            </a:r>
            <a:r>
              <a:rPr lang="pt-BR" sz="2200" b="1" dirty="0">
                <a:latin typeface="Arial Narrow" pitchFamily="34" charset="0"/>
              </a:rPr>
              <a:t>correlação linear (positiva ou negativa)</a:t>
            </a:r>
            <a:r>
              <a:rPr lang="pt-BR" sz="2200" dirty="0">
                <a:latin typeface="Arial Narrow" pitchFamily="34" charset="0"/>
              </a:rPr>
              <a:t> entre os dados, ou seja, quando o relacionamento ou associação entre os dados pode ser definido com uma reta.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Quando aplicar?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308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274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236220" y="31327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2" descr="Regressão linear - ícones de setas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8495" y="2324100"/>
            <a:ext cx="2819399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98737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É uma medida estatística utilizada para calcular a associação entre os pontos.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b="1" dirty="0">
                <a:latin typeface="Arial Narrow" pitchFamily="34" charset="0"/>
              </a:rPr>
              <a:t>Correlação Linear de Pearson:</a:t>
            </a:r>
            <a:r>
              <a:rPr lang="pt-BR" sz="2200" dirty="0">
                <a:latin typeface="Arial Narrow" pitchFamily="34" charset="0"/>
              </a:rPr>
              <a:t> mede a correlação linear entre a nuvem de pontos. O resultado varia entre -1 e 1: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-1: Correlação linear perfeita negativa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1: Correlação linear perfeita positiva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0: Não tem correlação </a:t>
            </a:r>
            <a:r>
              <a:rPr lang="pt-BR" sz="2200" b="1" dirty="0">
                <a:latin typeface="Arial Narrow" pitchFamily="34" charset="0"/>
              </a:rPr>
              <a:t>linear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correlação?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13453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-1:  Correlação linear perfeita negativa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1:  Correlação linear perfeita positiva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0:  Não tem correlação </a:t>
            </a:r>
            <a:r>
              <a:rPr lang="pt-BR" sz="2200" b="1" dirty="0">
                <a:latin typeface="Arial Narrow" pitchFamily="34" charset="0"/>
              </a:rPr>
              <a:t>linear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correlação?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https://miro.medium.com/max/1400/1*7hpPonf1E0rUJ6xETLySK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55537"/>
            <a:ext cx="6797040" cy="2502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2109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O objetivo da regressão linear é encontrar uma reta que consiga definir bem os dados e minimizar a diferença entre o valor real e a saída calculada pelo modelo.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400" dirty="0"/>
              <a:t> </a:t>
            </a:r>
            <a:br>
              <a:rPr lang="pt-BR" sz="2400" dirty="0"/>
            </a:br>
            <a:br>
              <a:rPr lang="pt-BR" sz="2400" dirty="0"/>
            </a:br>
            <a:br>
              <a:rPr lang="pt-BR" sz="2400" dirty="0"/>
            </a:br>
            <a:r>
              <a:rPr lang="pt-BR" sz="2200" dirty="0">
                <a:latin typeface="Arial Narrow" pitchFamily="34" charset="0"/>
              </a:rPr>
              <a:t>Onde </a:t>
            </a:r>
            <a:r>
              <a:rPr lang="pt-BR" sz="2200" i="1" dirty="0">
                <a:latin typeface="Arial Narrow" pitchFamily="34" charset="0"/>
              </a:rPr>
              <a:t>w0</a:t>
            </a:r>
            <a:r>
              <a:rPr lang="pt-BR" sz="2200" dirty="0">
                <a:latin typeface="Arial Narrow" pitchFamily="34" charset="0"/>
              </a:rPr>
              <a:t> (representa o ponto inicial da reta) e </a:t>
            </a:r>
            <a:r>
              <a:rPr lang="pt-BR" sz="2200" i="1" dirty="0">
                <a:latin typeface="Arial Narrow" pitchFamily="34" charset="0"/>
              </a:rPr>
              <a:t>w1</a:t>
            </a: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(representa a inclinação da reta, ou seja,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o quanto que essa variável cresce conforme o tempo passa)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Correlação linear?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626" name="Picture 2" descr="https://miro.medium.com/max/1400/0*E-6Yud1vgsM6pV6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0435" y="2461577"/>
            <a:ext cx="5521325" cy="653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23976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274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gerado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2" descr="Regressão linear - ícones de setas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8495" y="2324100"/>
            <a:ext cx="2819399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70974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gerado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46" name="Picture 2" descr="Mínimos Quadra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515" y="1516380"/>
            <a:ext cx="3364510" cy="2716530"/>
          </a:xfrm>
          <a:prstGeom prst="rect">
            <a:avLst/>
          </a:prstGeom>
          <a:noFill/>
        </p:spPr>
      </p:pic>
      <p:sp>
        <p:nvSpPr>
          <p:cNvPr id="13" name="Retângulo 12"/>
          <p:cNvSpPr/>
          <p:nvPr/>
        </p:nvSpPr>
        <p:spPr>
          <a:xfrm>
            <a:off x="4282440" y="1287780"/>
            <a:ext cx="4175760" cy="9448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Estimar o valor de algo baseado em uma série de outros dados históricos, portanto olhando para o passado você pode “prever” o futuro</a:t>
            </a:r>
          </a:p>
        </p:txBody>
      </p:sp>
    </p:spTree>
    <p:extLst>
      <p:ext uri="{BB962C8B-B14F-4D97-AF65-F5344CB8AC3E}">
        <p14:creationId xmlns:p14="http://schemas.microsoft.com/office/powerpoint/2010/main" val="2630820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Existem vários problemas de classificação, principalmente em imagens.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classificação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794" name="Picture 2" descr="Advanced Radiology: Ressonância Magnética das Mama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550" y="1828799"/>
            <a:ext cx="7578725" cy="22573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306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>
                <a:solidFill>
                  <a:srgbClr val="FF0000"/>
                </a:solidFill>
                <a:latin typeface="Century Gothic" pitchFamily="34" charset="0"/>
              </a:rPr>
              <a:t>Extração</a:t>
            </a: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</a:rPr>
              <a:t>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i="1" u="none" strike="noStrike" cap="none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Features</a:t>
            </a:r>
            <a:endParaRPr sz="4000" b="1" i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81</a:t>
            </a:fld>
            <a:r>
              <a:rPr lang="en-US"/>
              <a:t>]</a:t>
            </a:r>
            <a:endParaRPr/>
          </a:p>
        </p:txBody>
      </p:sp>
      <p:pic>
        <p:nvPicPr>
          <p:cNvPr id="11266" name="Picture 2" descr="Machine Learning - O que é ?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1500" y="1"/>
            <a:ext cx="4369178" cy="35128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84280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274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236220" y="31327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2" descr="Regressão linear - ícones de setas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8495" y="2324100"/>
            <a:ext cx="2819399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73632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chine Learning': definição, tipos e aplicações práticas - Iberdrol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698517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Extração de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O pipeline de Visão Computacional | by Suzana Viana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955" y="1219516"/>
            <a:ext cx="7624785" cy="33220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72669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Extração de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" descr="Visualizando dados não estruturados - Escola de Dad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195" y="1105535"/>
            <a:ext cx="6391275" cy="3619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46943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54" name="Picture 2" descr="Diferença entre Aprendizado de Máquina (Machine Learning) &amp; Aprendizagem  Profunda (Deep Learning) | by Gabi Viana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195" y="1890077"/>
            <a:ext cx="7854354" cy="2133283"/>
          </a:xfrm>
          <a:prstGeom prst="rect">
            <a:avLst/>
          </a:prstGeom>
          <a:noFill/>
        </p:spPr>
      </p:pic>
      <p:sp>
        <p:nvSpPr>
          <p:cNvPr id="13" name="CaixaDeTexto 12"/>
          <p:cNvSpPr txBox="1"/>
          <p:nvPr/>
        </p:nvSpPr>
        <p:spPr>
          <a:xfrm>
            <a:off x="403860" y="1028700"/>
            <a:ext cx="544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Características geradas pela rede de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Learning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0245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30" name="Picture 2" descr="Deep Learning – Conceitos e Aplicaçõ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980" y="1231978"/>
            <a:ext cx="6187440" cy="3737215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3291840" y="1120140"/>
            <a:ext cx="1386840" cy="3886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Caixa </a:t>
            </a:r>
          </a:p>
          <a:p>
            <a:pPr algn="ctr"/>
            <a:r>
              <a:rPr lang="pt-BR" dirty="0"/>
              <a:t>Preta</a:t>
            </a:r>
          </a:p>
        </p:txBody>
      </p:sp>
    </p:spTree>
    <p:extLst>
      <p:ext uri="{BB962C8B-B14F-4D97-AF65-F5344CB8AC3E}">
        <p14:creationId xmlns:p14="http://schemas.microsoft.com/office/powerpoint/2010/main" val="7827727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400" i="0" u="none" strike="noStrike" cap="none" dirty="0">
                <a:solidFill>
                  <a:schemeClr val="tx1"/>
                </a:solidFill>
                <a:latin typeface="Arial Narrow" pitchFamily="34" charset="0"/>
                <a:ea typeface="Century Gothic"/>
                <a:cs typeface="Century Gothic"/>
                <a:sym typeface="Century Gothic"/>
              </a:rPr>
              <a:t>Não ter noção sobre as </a:t>
            </a:r>
            <a:r>
              <a:rPr lang="pt-BR" sz="2400" i="1" u="none" strike="noStrike" cap="none" dirty="0" err="1">
                <a:solidFill>
                  <a:schemeClr val="tx1"/>
                </a:solidFill>
                <a:latin typeface="Arial Narrow" pitchFamily="34" charset="0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2400" i="1" u="none" strike="noStrike" cap="none" dirty="0">
                <a:solidFill>
                  <a:schemeClr val="tx1"/>
                </a:solidFill>
                <a:latin typeface="Arial Narrow" pitchFamily="34" charset="0"/>
                <a:ea typeface="Century Gothic"/>
                <a:cs typeface="Century Gothic"/>
                <a:sym typeface="Century Gothic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400" u="none" strike="noStrike" cap="none" dirty="0">
                <a:solidFill>
                  <a:schemeClr val="tx1"/>
                </a:solidFill>
                <a:latin typeface="Arial Narrow" pitchFamily="34" charset="0"/>
                <a:ea typeface="Century Gothic"/>
                <a:cs typeface="Century Gothic"/>
                <a:sym typeface="Century Gothic"/>
              </a:rPr>
              <a:t>Grandes bases de dados.</a:t>
            </a:r>
            <a:endParaRPr sz="2400" u="none" strike="noStrike" cap="none">
              <a:solidFill>
                <a:schemeClr val="tx1"/>
              </a:solidFill>
              <a:latin typeface="Arial Narrow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578" name="Picture 2" descr="Tencent Released The Largest Multi-Labelled Image Datas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49804"/>
            <a:ext cx="5669280" cy="3193695"/>
          </a:xfrm>
          <a:prstGeom prst="rect">
            <a:avLst/>
          </a:prstGeom>
          <a:noFill/>
        </p:spPr>
      </p:pic>
      <p:pic>
        <p:nvPicPr>
          <p:cNvPr id="24580" name="Picture 4" descr="ImageNet, an Image Database and Ontology : History of Inform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2515" y="1372552"/>
            <a:ext cx="2286000" cy="990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19385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98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Existem vários problemas de classificação, principalmente em imagens.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classificação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818" name="Picture 2" descr="Bicho Mineiro do café: Saiba tudo sobre essa praga! | AgroPó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37536"/>
            <a:ext cx="4544704" cy="3405964"/>
          </a:xfrm>
          <a:prstGeom prst="rect">
            <a:avLst/>
          </a:prstGeom>
          <a:noFill/>
        </p:spPr>
      </p:pic>
      <p:pic>
        <p:nvPicPr>
          <p:cNvPr id="34822" name="Picture 6" descr="Bicho-Mineiro do Café: como controlar essa praga? | Universo AgroGalax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8515" y="1730519"/>
            <a:ext cx="2679065" cy="2110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Robótica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6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>
                <a:solidFill>
                  <a:srgbClr val="FF0000"/>
                </a:solidFill>
                <a:latin typeface="Century Gothic" pitchFamily="34" charset="0"/>
              </a:rPr>
              <a:t>Redução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u="none" strike="noStrike" cap="none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sz="4000" b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90</a:t>
            </a:fld>
            <a:r>
              <a:rPr lang="en-US"/>
              <a:t>]</a:t>
            </a:r>
            <a:endParaRPr/>
          </a:p>
        </p:txBody>
      </p:sp>
      <p:pic>
        <p:nvPicPr>
          <p:cNvPr id="11266" name="Picture 2" descr="Machine Learning - O que é ?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379221"/>
            <a:ext cx="3302378" cy="26551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51481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274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Redução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dimensões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236220" y="31327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Machine Learning - O que é 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42460" y="1973581"/>
            <a:ext cx="3302378" cy="26551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09714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en-US" sz="24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92</a:t>
            </a:fld>
            <a:endParaRPr lang="pt-BR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803660"/>
            <a:ext cx="8501122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4821"/>
            <a:ext cx="8501122" cy="192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 descr="C:\Users\Diego\Pictures\kisspng-3d-computer-graphics-question-mark-3d-rendering-cl-5afbd6a5609654.997403531526453925395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7" y="3268270"/>
            <a:ext cx="1339633" cy="1339445"/>
          </a:xfrm>
          <a:prstGeom prst="rect">
            <a:avLst/>
          </a:prstGeom>
          <a:noFill/>
        </p:spPr>
      </p:pic>
      <p:pic>
        <p:nvPicPr>
          <p:cNvPr id="11" name="Picture 6" descr="C:\Users\Diego\Pictures\kisspng-3d-computer-graphics-question-mark-3d-rendering-cl-5afbd6a5609654.997403531526453925395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5" y="1285866"/>
            <a:ext cx="1339633" cy="133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64003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93</a:t>
            </a:fld>
            <a:endParaRPr lang="pt-BR" dirty="0"/>
          </a:p>
        </p:txBody>
      </p:sp>
      <p:pic>
        <p:nvPicPr>
          <p:cNvPr id="90114" name="Picture 2" descr="https://miro.medium.com/max/1400/1*KJtsMTMkj4Nib_LSeuRA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94" y="2617231"/>
            <a:ext cx="8953500" cy="203597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357158" y="696502"/>
            <a:ext cx="80724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600" dirty="0">
                <a:latin typeface="Arial Narrow" pitchFamily="34" charset="0"/>
              </a:rPr>
              <a:t> </a:t>
            </a:r>
            <a:r>
              <a:rPr lang="pt-BR" sz="2400" dirty="0">
                <a:latin typeface="Arial Narrow" pitchFamily="34" charset="0"/>
              </a:rPr>
              <a:t>Processar imagens para evidenciar regiões de interesse;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>
                <a:latin typeface="Arial Narrow" pitchFamily="34" charset="0"/>
              </a:rPr>
              <a:t> Detectar objetos por meio de suas formas e cores;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>
                <a:latin typeface="Arial Narrow" pitchFamily="34" charset="0"/>
              </a:rPr>
              <a:t> Classificar objetos por meio de uma base de conhecimento;</a:t>
            </a:r>
          </a:p>
        </p:txBody>
      </p:sp>
    </p:spTree>
    <p:extLst>
      <p:ext uri="{BB962C8B-B14F-4D97-AF65-F5344CB8AC3E}">
        <p14:creationId xmlns:p14="http://schemas.microsoft.com/office/powerpoint/2010/main" val="39896657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94</a:t>
            </a:fld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57158" y="696502"/>
            <a:ext cx="80724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600" dirty="0">
                <a:latin typeface="Arial Narrow" pitchFamily="34" charset="0"/>
              </a:rPr>
              <a:t> </a:t>
            </a:r>
            <a:r>
              <a:rPr lang="pt-BR" sz="2400" dirty="0">
                <a:latin typeface="Arial Narrow" pitchFamily="34" charset="0"/>
              </a:rPr>
              <a:t>Processar imagens para evidenciar regiões de interesse;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>
                <a:latin typeface="Arial Narrow" pitchFamily="34" charset="0"/>
              </a:rPr>
              <a:t> Detectar objetos por meio de suas formas e cores;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>
                <a:latin typeface="Arial Narrow" pitchFamily="34" charset="0"/>
              </a:rPr>
              <a:t> Classificar objetos por meio de uma base de conhecimento;</a:t>
            </a:r>
          </a:p>
        </p:txBody>
      </p:sp>
      <p:sp>
        <p:nvSpPr>
          <p:cNvPr id="91138" name="AutoShape 2" descr="Humanoid Soccer Player Design | IntechOpen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91140" name="AutoShape 4" descr="Humanoid Soccer Player Design | IntechOpen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331" y="2960870"/>
            <a:ext cx="3422329" cy="192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2028" y="2791776"/>
            <a:ext cx="2885972" cy="1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4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3963022"/>
            <a:ext cx="2816570" cy="120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899097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95</a:t>
            </a:fld>
            <a:endParaRPr lang="pt-BR" dirty="0"/>
          </a:p>
        </p:txBody>
      </p:sp>
      <p:pic>
        <p:nvPicPr>
          <p:cNvPr id="100354" name="Picture 2" descr="Ficheiro:Representação de uma imagem digital - Matriz de pix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071552"/>
            <a:ext cx="9133623" cy="3750495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357158" y="589346"/>
            <a:ext cx="7143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latin typeface="Arial Narrow" pitchFamily="34" charset="0"/>
              </a:rPr>
              <a:t>Representação de uma imagem:</a:t>
            </a:r>
          </a:p>
        </p:txBody>
      </p:sp>
    </p:spTree>
    <p:extLst>
      <p:ext uri="{BB962C8B-B14F-4D97-AF65-F5344CB8AC3E}">
        <p14:creationId xmlns:p14="http://schemas.microsoft.com/office/powerpoint/2010/main" val="29982824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96</a:t>
            </a:fld>
            <a:endParaRPr lang="pt-BR" dirty="0"/>
          </a:p>
        </p:txBody>
      </p:sp>
      <p:pic>
        <p:nvPicPr>
          <p:cNvPr id="101378" name="Picture 2" descr="Clube do BESTEIROL | Fails, Tensos, Memes, Frases, Piada - Página 12 -  Clube do Vectr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9" y="910817"/>
            <a:ext cx="7572931" cy="3214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64701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Redução de dimensão no espaço de cor:</a:t>
            </a: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Espera-se usar o número reduzido de tons de cinza, preservando o máximo possível, o contraste da imagem original. Inevitavelmente há perdas de informação de cor. </a:t>
            </a: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8098" y="2685334"/>
            <a:ext cx="8605772" cy="166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142916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O que é Visão Computacional? 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Imagem em tons de cinza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6" name="AutoShape 2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8" name="AutoShape 4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32287"/>
            <a:ext cx="8544453" cy="305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01729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Processamento de Imagens: </a:t>
            </a:r>
            <a:r>
              <a:rPr lang="pt-BR" sz="2400" dirty="0">
                <a:latin typeface="Arial Narrow" pitchFamily="34" charset="0"/>
              </a:rPr>
              <a:t>Detecção de bordas</a:t>
            </a: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6" name="AutoShape 2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8" name="AutoShape 4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8" y="1155522"/>
            <a:ext cx="7286675" cy="3987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288314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2524</Words>
  <Application>Microsoft Office PowerPoint</Application>
  <PresentationFormat>Apresentação na tela (16:9)</PresentationFormat>
  <Paragraphs>393</Paragraphs>
  <Slides>104</Slides>
  <Notes>34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104</vt:i4>
      </vt:variant>
    </vt:vector>
  </HeadingPairs>
  <TitlesOfParts>
    <vt:vector size="105" baseType="lpstr">
      <vt:lpstr>Simple Light</vt:lpstr>
      <vt:lpstr>Apresentação do PowerPoint</vt:lpstr>
      <vt:lpstr>Apresentação do PowerPoint</vt:lpstr>
      <vt:lpstr>   O aprendizado supervisionado é a tarefa de aprendizado de máquina que consiste em aprender uma função que mapeia uma entrada para uma saída com base em pares de entrada-saída de exemplo.    </vt:lpstr>
      <vt:lpstr>   Como analogia vamos falar sobre os tipos de controle:   Controle em malha aberta;  Controle em malha fechada.    </vt:lpstr>
      <vt:lpstr>   Como analogia vamos falar sobre os tipos de controle:   Controle em malha aberta;  Controle em malha fechada.    </vt:lpstr>
      <vt:lpstr>   Quando os valores de yi são definidos por uma quantidade limitada de valores discretos, tem-se um problema de classificação. Quando tais valores são contínuos, tem-se um problema de regressão.    </vt:lpstr>
      <vt:lpstr>   A diferença significativa entre Classificação e Regressão é que a classificação mapeia o objeto de dados de entrada para alguns rótulos discretos. Por outro lado, a regressão mapeia o objeto de dados de entrada para os valores reais contínuos.    </vt:lpstr>
      <vt:lpstr>   Existem vários problemas de classificação, principalmente em imagens.    </vt:lpstr>
      <vt:lpstr>   Existem vários problemas de classificação, principalmente em imagens.    </vt:lpstr>
      <vt:lpstr>Apresentação do PowerPoint</vt:lpstr>
      <vt:lpstr>Apresentação do PowerPoint</vt:lpstr>
      <vt:lpstr>Apresentação do PowerPoint</vt:lpstr>
      <vt:lpstr>   O aprendizado supervisionado é a tarefa de aprendizado de máquina que consiste em aprender uma função que mapeia uma entrada para uma saída com base em pares de entrada-saída de exemplo.    </vt:lpstr>
      <vt:lpstr> </vt:lpstr>
      <vt:lpstr> </vt:lpstr>
      <vt:lpstr> </vt:lpstr>
      <vt:lpstr>Apresentação do PowerPoint</vt:lpstr>
      <vt:lpstr>Apresentação do PowerPoint</vt:lpstr>
      <vt:lpstr>Apresentação do PowerPoint</vt:lpstr>
      <vt:lpstr>   .    </vt:lpstr>
      <vt:lpstr>   Como analogia vamos falar sobre os tipos de controle:   Controle em malha aberta;  Controle em malha fechada.    </vt:lpstr>
      <vt:lpstr>   Funcionamento do algoritmo.    </vt:lpstr>
      <vt:lpstr>   Funcionamento do algoritmo.    </vt:lpstr>
      <vt:lpstr>   Funcionamento do algoritmo.    </vt:lpstr>
      <vt:lpstr> </vt:lpstr>
      <vt:lpstr>Apresentação do PowerPoint</vt:lpstr>
      <vt:lpstr>Apresentação do PowerPoint</vt:lpstr>
      <vt:lpstr>Apresentação do PowerPoint</vt:lpstr>
      <vt:lpstr>   .    </vt:lpstr>
      <vt:lpstr>   .    </vt:lpstr>
      <vt:lpstr>   .    </vt:lpstr>
      <vt:lpstr>   .    </vt:lpstr>
      <vt:lpstr>   .    </vt:lpstr>
      <vt:lpstr>   .    </vt:lpstr>
      <vt:lpstr>   .    </vt:lpstr>
      <vt:lpstr>   Funcionamento do algoritmo.    </vt:lpstr>
      <vt:lpstr>   Funcionamento do algoritmo.    </vt:lpstr>
      <vt:lpstr>   Cálculo da característica de cada amostra.    </vt:lpstr>
      <vt:lpstr>   Funcionamento do algoritmo.    </vt:lpstr>
      <vt:lpstr>   Funcionamento do algoritmo.    </vt:lpstr>
      <vt:lpstr>   Funcionamento do algoritmo.    </vt:lpstr>
      <vt:lpstr> </vt:lpstr>
      <vt:lpstr>Apresentação do PowerPoint</vt:lpstr>
      <vt:lpstr>Apresentação do PowerPoint</vt:lpstr>
      <vt:lpstr>Apresentação do PowerPoint</vt:lpstr>
      <vt:lpstr>   O Aprendizado Por Reforço pode ser entendido através de seus componentes: agente, ambiente, estados, ações e recompensas.     </vt:lpstr>
      <vt:lpstr>   Agente: um agente pode ser definido como um robô no mundo real ou um Pokémon dentro do jogo Pokémon GO.     </vt:lpstr>
      <vt:lpstr>   Ação (A): A é o conjunto de todos os movimentos possíveis que o agente pode fazer.     </vt:lpstr>
      <vt:lpstr>   Um estado: é uma situação concreta e imediata em que o agente se encontra; ou seja, um local e momento específico, uma configuração instantânea que coloca o agente em relação a outras coisas importantes.     </vt:lpstr>
      <vt:lpstr>    Recompensa (R): Uma recompensa é o feedback pelo qual medimos o sucesso ou o fracasso das ações de um agente em um determinado estado.     </vt:lpstr>
      <vt:lpstr>    Os principais métodos de aprendizado por reforço se baseiam na estimativa da função Q(s, a), que consiste da recompensa total que o agente espera receber seguindo uma política de decisões.     </vt:lpstr>
      <vt:lpstr>Apresentação do PowerPoint</vt:lpstr>
      <vt:lpstr>Apresentação do PowerPoint</vt:lpstr>
      <vt:lpstr>Apresentação do PowerPoint</vt:lpstr>
      <vt:lpstr>   O Aprendizado Por Reforço pode ser entendido através de seus componentes: agente, ambiente, estados, ações e recompensas.     </vt:lpstr>
      <vt:lpstr>Apresentação do PowerPoint</vt:lpstr>
      <vt:lpstr>Apresentação do PowerPoint</vt:lpstr>
      <vt:lpstr>Apresentação do PowerPoint</vt:lpstr>
      <vt:lpstr>   Regressão linear: é um algoritmo de machine learning usado para prever algum resultado com base em dados históricos.     </vt:lpstr>
      <vt:lpstr>   Como o próprio nome sugere, é traçada uma linha reta para analisar a relação entre os dados de duas ou mais variáveis. Além disso, o resultado da regressão linear será sempre um dado numérico.    </vt:lpstr>
      <vt:lpstr>   Na classificação mapeamos o objeto de dados de entrada para alguns rótulos discretos. Por outro lado, a regressão mapeia o objeto de dados de entrada para os valores reais contínuos.    </vt:lpstr>
      <vt:lpstr>    Classificação é o processo de encontrar ou descobrir um modelo (função) que ajuda a separar os dados em várias classes categóricas.     </vt:lpstr>
      <vt:lpstr>    Regressão é o processo de encontrar um modelo ou função para distinguir os dados em valores reais contínuos em vez de usar classes.      </vt:lpstr>
      <vt:lpstr>Apresentação do PowerPoint</vt:lpstr>
      <vt:lpstr>Apresentação do PowerPoint</vt:lpstr>
      <vt:lpstr>Apresentação do PowerPoint</vt:lpstr>
      <vt:lpstr>   Regressão linear é um algoritmo supervisionado usado para estimar o valor de algo baseado em uma série de outros dados históricos, portanto olhando para o passado você pode “prever” o futuro.     </vt:lpstr>
      <vt:lpstr>   Regressão linear simples : refere-se quando temos somente uma variável independente (X) para fazermos a predição.  Regressão linear múltipla: refere-se a várias variáveis independentes (X)usadas para fazer a predição.     </vt:lpstr>
      <vt:lpstr>   RLS é basicamente uma função de primeiro grau. O objetivo do meu modelo de ML.    </vt:lpstr>
      <vt:lpstr>       </vt:lpstr>
      <vt:lpstr>   Como o próprio nome sugere, é traçada uma linha reta para analisar a relação entre os dados de duas ou mais variáveis. Além disso, o resultado da regressão linear será sempre um dado numérico.    </vt:lpstr>
      <vt:lpstr>Apresentação do PowerPoint</vt:lpstr>
      <vt:lpstr>   Esse tipo de algoritmo é aplicado quando há uma boa correlação linear (positiva ou negativa) entre os dados, ou seja, quando o relacionamento ou associação entre os dados pode ser definido com uma reta.     </vt:lpstr>
      <vt:lpstr>Apresentação do PowerPoint</vt:lpstr>
      <vt:lpstr>   É uma medida estatística utilizada para calcular a associação entre os pontos.  Correlação Linear de Pearson: mede a correlação linear entre a nuvem de pontos. O resultado varia entre -1 e 1:  -1: Correlação linear perfeita negativa 1: Correlação linear perfeita positiva 0: Não tem correlação linear     </vt:lpstr>
      <vt:lpstr>  -1:  Correlação linear perfeita negativa  1:  Correlação linear perfeita positiva  0:  Não tem correlação linear     </vt:lpstr>
      <vt:lpstr>  O objetivo da regressão linear é encontrar uma reta que consiga definir bem os dados e minimizar a diferença entre o valor real e a saída calculada pelo modelo.       Onde w0 (representa o ponto inicial da reta) e w1  (representa a inclinação da reta, ou seja,  o quanto que essa variável cresce conforme o tempo passa)      </vt:lpstr>
      <vt:lpstr>Apresentação do PowerPoint</vt:lpstr>
      <vt:lpstr> </vt:lpstr>
      <vt:lpstr>Apresentação do PowerPoint</vt:lpstr>
      <vt:lpstr>Apresentação do PowerPoint</vt:lpstr>
      <vt:lpstr>Apresentação do PowerPoint</vt:lpstr>
      <vt:lpstr>   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Redução de Dimensionalidade</vt:lpstr>
      <vt:lpstr>Redução de Dimensionalidade</vt:lpstr>
      <vt:lpstr>Redução de Dimensionalidade</vt:lpstr>
      <vt:lpstr>Redução de Dimensionalidade</vt:lpstr>
      <vt:lpstr>Redução de Dimensionalidade</vt:lpstr>
      <vt:lpstr>Redução de Dimensionalidade</vt:lpstr>
      <vt:lpstr>O que é Visão Computacional? </vt:lpstr>
      <vt:lpstr>Redução de Dimensionalidade</vt:lpstr>
      <vt:lpstr>Redução de Dimensionalidade</vt:lpstr>
      <vt:lpstr>Redução de Dimensionalidade</vt:lpstr>
      <vt:lpstr>Redução de Dimensionalidade</vt:lpstr>
      <vt:lpstr>Exemplo de binarização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Renato Seabra</cp:lastModifiedBy>
  <cp:revision>40</cp:revision>
  <dcterms:modified xsi:type="dcterms:W3CDTF">2025-01-07T22:01:39Z</dcterms:modified>
</cp:coreProperties>
</file>